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5" r:id="rId8"/>
    <p:sldId id="272" r:id="rId9"/>
    <p:sldId id="264" r:id="rId10"/>
    <p:sldId id="273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04" autoAdjust="0"/>
    <p:restoredTop sz="94660"/>
  </p:normalViewPr>
  <p:slideViewPr>
    <p:cSldViewPr snapToGrid="0">
      <p:cViewPr varScale="1">
        <p:scale>
          <a:sx n="66" d="100"/>
          <a:sy n="66" d="100"/>
        </p:scale>
        <p:origin x="82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0947-5E12-41F6-900D-F89A93D4FB9C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A837-44DA-497C-B6D6-A6DF20BD5B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7075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0947-5E12-41F6-900D-F89A93D4FB9C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A837-44DA-497C-B6D6-A6DF20BD5B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9178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0947-5E12-41F6-900D-F89A93D4FB9C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A837-44DA-497C-B6D6-A6DF20BD5B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1069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0947-5E12-41F6-900D-F89A93D4FB9C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A837-44DA-497C-B6D6-A6DF20BD5B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9456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0947-5E12-41F6-900D-F89A93D4FB9C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A837-44DA-497C-B6D6-A6DF20BD5B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2699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0947-5E12-41F6-900D-F89A93D4FB9C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A837-44DA-497C-B6D6-A6DF20BD5B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4011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0947-5E12-41F6-900D-F89A93D4FB9C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A837-44DA-497C-B6D6-A6DF20BD5B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1656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0947-5E12-41F6-900D-F89A93D4FB9C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A837-44DA-497C-B6D6-A6DF20BD5B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1221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0947-5E12-41F6-900D-F89A93D4FB9C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A837-44DA-497C-B6D6-A6DF20BD5B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900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0947-5E12-41F6-900D-F89A93D4FB9C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A837-44DA-497C-B6D6-A6DF20BD5B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3172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0947-5E12-41F6-900D-F89A93D4FB9C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A837-44DA-497C-B6D6-A6DF20BD5B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0260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60947-5E12-41F6-900D-F89A93D4FB9C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9A837-44DA-497C-B6D6-A6DF20BD5B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077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081826" y="1004552"/>
            <a:ext cx="67614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7200" dirty="0"/>
              <a:t>　　</a:t>
            </a:r>
            <a:r>
              <a:rPr lang="ja-JP" altLang="en-US" sz="7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のばす音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523801" y="2807870"/>
            <a:ext cx="82016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かたかなでのばすときに、「－」をつかいます。しかし、ひらがなでは、「－」はつかいません。</a:t>
            </a:r>
          </a:p>
        </p:txBody>
      </p:sp>
    </p:spTree>
    <p:extLst>
      <p:ext uri="{BB962C8B-B14F-4D97-AF65-F5344CB8AC3E}">
        <p14:creationId xmlns:p14="http://schemas.microsoft.com/office/powerpoint/2010/main" val="1696827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4952207" y="269283"/>
            <a:ext cx="62591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レーゾーコ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れいぞおこ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れいぞうこ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059554" y="1007946"/>
            <a:ext cx="11462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600" b="1" dirty="0">
                <a:solidFill>
                  <a:srgbClr val="FF0000"/>
                </a:solidFill>
              </a:rPr>
              <a:t>×</a:t>
            </a:r>
            <a:endParaRPr kumimoji="1" lang="ja-JP" altLang="en-US" sz="6600" b="1" dirty="0">
              <a:solidFill>
                <a:srgbClr val="FF0000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053395" y="1789053"/>
            <a:ext cx="11462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600" b="1" dirty="0">
                <a:solidFill>
                  <a:srgbClr val="FF0000"/>
                </a:solidFill>
              </a:rPr>
              <a:t>○</a:t>
            </a:r>
            <a:endParaRPr kumimoji="1" lang="ja-JP" altLang="en-US" sz="6600" b="1" dirty="0">
              <a:solidFill>
                <a:srgbClr val="FF0000"/>
              </a:solidFill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918" y="425669"/>
            <a:ext cx="2004479" cy="2214894"/>
          </a:xfrm>
          <a:prstGeom prst="rect">
            <a:avLst/>
          </a:prstGeom>
        </p:spPr>
      </p:pic>
      <p:grpSp>
        <p:nvGrpSpPr>
          <p:cNvPr id="2" name="グループ化 1"/>
          <p:cNvGrpSpPr/>
          <p:nvPr/>
        </p:nvGrpSpPr>
        <p:grpSpPr>
          <a:xfrm>
            <a:off x="340617" y="2747584"/>
            <a:ext cx="8324368" cy="3785652"/>
            <a:chOff x="340617" y="2747584"/>
            <a:chExt cx="8324368" cy="3785652"/>
          </a:xfrm>
        </p:grpSpPr>
        <p:sp>
          <p:nvSpPr>
            <p:cNvPr id="14" name="テキスト ボックス 13"/>
            <p:cNvSpPr txBox="1"/>
            <p:nvPr/>
          </p:nvSpPr>
          <p:spPr>
            <a:xfrm>
              <a:off x="340617" y="2747584"/>
              <a:ext cx="8324368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「レーゾーコ」の「ゾ」は、のばすと「お」の音だが、「う」とかきます。のばすと「お」の音は、「う」とかきます。</a:t>
              </a:r>
              <a:endParaRPr lang="en-US" altLang="ja-JP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2896396" y="3571249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おと</a:t>
              </a:r>
              <a:endPara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5409444" y="4477679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おと</a:t>
              </a:r>
              <a:endPara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516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479788" y="2518680"/>
            <a:ext cx="9204663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u="sng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遠く</a:t>
            </a:r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</a:t>
            </a:r>
            <a:r>
              <a:rPr lang="ja-JP" altLang="en-US" sz="4800" b="1" u="sng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大きな</a:t>
            </a:r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ja-JP" altLang="en-US" sz="4800" b="1" u="sng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氷</a:t>
            </a:r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の上を</a:t>
            </a:r>
            <a:r>
              <a:rPr lang="ja-JP" altLang="en-US" sz="4800" b="1" u="sng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多く</a:t>
            </a:r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lang="en-US" altLang="ja-JP" sz="2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おおかみ</a:t>
            </a:r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ja-JP" altLang="en-US" sz="4800" b="1" u="sng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十</a:t>
            </a:r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ずつ</a:t>
            </a:r>
            <a:r>
              <a:rPr lang="ja-JP" altLang="en-US" sz="4800" b="1" u="sng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通った</a:t>
            </a:r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。</a:t>
            </a:r>
            <a:endParaRPr lang="en-US" altLang="ja-JP" sz="4800" b="1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79824" y="3011686"/>
            <a:ext cx="1339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とお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240617" y="3057089"/>
            <a:ext cx="112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おお</a:t>
            </a:r>
            <a:endParaRPr kumimoji="1" lang="ja-JP" altLang="en-US" sz="3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223781" y="2990956"/>
            <a:ext cx="1511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こおり</a:t>
            </a:r>
            <a:endParaRPr kumimoji="1" lang="ja-JP" altLang="en-US" sz="3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800257" y="2935322"/>
            <a:ext cx="1339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おお</a:t>
            </a:r>
            <a:endParaRPr kumimoji="1" lang="ja-JP" altLang="en-US" sz="3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082235" y="4141381"/>
            <a:ext cx="1339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とお</a:t>
            </a:r>
            <a:endParaRPr kumimoji="1" lang="ja-JP" altLang="en-US" sz="3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903086" y="4073979"/>
            <a:ext cx="1339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とお</a:t>
            </a:r>
            <a:endParaRPr kumimoji="1" lang="ja-JP" altLang="en-US" sz="3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45098" y="385658"/>
            <a:ext cx="82016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下の７つのことばだけは、のばす音でも「お」とかきます。</a:t>
            </a: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早口ことばのようにおぼえましょう。</a:t>
            </a:r>
            <a:endParaRPr kumimoji="1" lang="en-US" altLang="ja-JP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>
              <a:lnSpc>
                <a:spcPct val="150000"/>
              </a:lnSpc>
            </a:pPr>
            <a:endParaRPr lang="en-US" altLang="ja-JP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90934" y="1260532"/>
            <a:ext cx="1101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おと</a:t>
            </a:r>
            <a:endParaRPr kumimoji="1" lang="ja-JP" altLang="en-US" sz="2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645098" y="376051"/>
            <a:ext cx="1101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した</a:t>
            </a:r>
            <a:endParaRPr kumimoji="1" lang="ja-JP" altLang="en-US" sz="2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755832" y="1260532"/>
            <a:ext cx="1259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なやくち</a:t>
            </a:r>
            <a:endParaRPr kumimoji="1" lang="ja-JP" altLang="en-US" sz="2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572787" y="3031454"/>
            <a:ext cx="1339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うえ</a:t>
            </a:r>
            <a:endParaRPr kumimoji="1" lang="ja-JP" altLang="en-US" sz="3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479788" y="5500376"/>
            <a:ext cx="8136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ではもんだいです。</a:t>
            </a:r>
            <a:endParaRPr kumimoji="1" lang="en-US" altLang="ja-JP" sz="4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6775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659460" y="286965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⑬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884868" y="286965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ブドー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ぶどう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945952" y="2378100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トール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とおる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59460" y="4831608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⑮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945952" y="4469236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タイヨー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たいよう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59460" y="2559286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⑭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827" y="578312"/>
            <a:ext cx="1353125" cy="1353125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827" y="2928635"/>
            <a:ext cx="1608125" cy="1454460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045" y="4831608"/>
            <a:ext cx="1291687" cy="130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9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500620" y="286965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⑯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884868" y="286965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オーイ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おおい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84868" y="2502959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ジドーシャ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じどうしゃ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884868" y="4718953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トーイ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とおい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95961" y="2377778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⑰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00620" y="4718953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⑱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26" y="382279"/>
            <a:ext cx="1474513" cy="1474513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4" y="2921240"/>
            <a:ext cx="1756585" cy="1276727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590" y="4974265"/>
            <a:ext cx="1266607" cy="116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07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3444704" y="2358824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ガーガー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があがあ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54045" y="4905046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㉑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444704" y="4596122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ミーラ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54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みいら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54045" y="2397570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⑳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26930" y="310991"/>
            <a:ext cx="91165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　　　</a:t>
            </a:r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センベー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　せんべい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914" y="578498"/>
            <a:ext cx="1529954" cy="1419032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419" y="2584941"/>
            <a:ext cx="1546449" cy="1718277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27" y="4674906"/>
            <a:ext cx="1566632" cy="1675542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654045" y="310991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⑲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104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2884868" y="286965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ユーヒ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ゆう</a:t>
            </a:r>
            <a:r>
              <a:rPr lang="ja-JP" altLang="en-US" sz="54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83163" y="2524222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センセー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せんせい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86570" y="4516518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㉔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075092" y="4505909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ドーロ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どう</a:t>
            </a:r>
            <a:r>
              <a:rPr lang="ja-JP" altLang="en-US" sz="54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786570" y="2594102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㉓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86570" y="286965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㉒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984" y="535746"/>
            <a:ext cx="1373884" cy="1373884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474" y="2690369"/>
            <a:ext cx="1155689" cy="1507421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543" y="4761479"/>
            <a:ext cx="1539549" cy="124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83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2884868" y="286965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カキゴーリ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かきごおり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84868" y="2430113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オーキイ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おおきい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985568" y="4502474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㉗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884868" y="4573261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リョコー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りょこう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962019" y="408998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㉕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985568" y="2470427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㉖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553" y="561220"/>
            <a:ext cx="1177762" cy="1322631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405" y="5070968"/>
            <a:ext cx="1707295" cy="1226407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020" y="2730314"/>
            <a:ext cx="1097906" cy="1494191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053" y="3785116"/>
            <a:ext cx="319946" cy="43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06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462368" y="1069704"/>
            <a:ext cx="39004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ラーメン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らー</a:t>
            </a:r>
            <a:r>
              <a:rPr lang="ja-JP" altLang="en-US" sz="54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めん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らあめん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688933" y="1896843"/>
            <a:ext cx="11462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600" b="1" dirty="0">
                <a:solidFill>
                  <a:srgbClr val="FF0000"/>
                </a:solidFill>
              </a:rPr>
              <a:t>×</a:t>
            </a:r>
            <a:endParaRPr kumimoji="1" lang="ja-JP" altLang="en-US" sz="6600" b="1" dirty="0">
              <a:solidFill>
                <a:srgbClr val="FF0000"/>
              </a:solidFill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448" y="411138"/>
            <a:ext cx="3043797" cy="3363312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3688933" y="2681338"/>
            <a:ext cx="11462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600" b="1" dirty="0">
                <a:solidFill>
                  <a:srgbClr val="FF0000"/>
                </a:solidFill>
              </a:rPr>
              <a:t>〇</a:t>
            </a:r>
            <a:endParaRPr kumimoji="1" lang="ja-JP" altLang="en-US" sz="6600" b="1" dirty="0">
              <a:solidFill>
                <a:srgbClr val="FF0000"/>
              </a:solidFill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711745" y="3836296"/>
            <a:ext cx="8201608" cy="2862322"/>
            <a:chOff x="711745" y="3836296"/>
            <a:chExt cx="8201608" cy="2862322"/>
          </a:xfrm>
        </p:grpSpPr>
        <p:sp>
          <p:nvSpPr>
            <p:cNvPr id="6" name="テキスト ボックス 5"/>
            <p:cNvSpPr txBox="1"/>
            <p:nvPr/>
          </p:nvSpPr>
          <p:spPr>
            <a:xfrm>
              <a:off x="2736488" y="4707563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おと</a:t>
              </a: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711745" y="3836296"/>
              <a:ext cx="8201608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ラーメンの「ら」をのばすと、</a:t>
              </a:r>
              <a:endPara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「あ」の音になります。</a:t>
              </a:r>
              <a:r>
                <a:rPr kumimoji="1" lang="ja-JP" altLang="en-US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だから、「らあめん」とかきます。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716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311" y="3335137"/>
            <a:ext cx="6542277" cy="3420225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712843" y="3564295"/>
            <a:ext cx="6247796" cy="432960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712843" y="4189445"/>
            <a:ext cx="6247796" cy="487856"/>
          </a:xfrm>
          <a:prstGeom prst="rect">
            <a:avLst/>
          </a:prstGeom>
          <a:solidFill>
            <a:srgbClr val="FFC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712842" y="4821053"/>
            <a:ext cx="6247796" cy="440807"/>
          </a:xfrm>
          <a:prstGeom prst="rect">
            <a:avLst/>
          </a:prstGeom>
          <a:solidFill>
            <a:srgbClr val="92D05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712842" y="5428432"/>
            <a:ext cx="6247796" cy="425613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718458" y="6046236"/>
            <a:ext cx="6242180" cy="442179"/>
          </a:xfrm>
          <a:prstGeom prst="rect">
            <a:avLst/>
          </a:prstGeom>
          <a:solidFill>
            <a:srgbClr val="FFC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38539" y="196325"/>
            <a:ext cx="86386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「か、さ、た、な、は、ま、や、ら、わ」をのばすと、「あ」</a:t>
            </a:r>
            <a:endParaRPr lang="en-US" altLang="ja-JP" sz="3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「き、し、ち、に、ひ、み、り」</a:t>
            </a:r>
            <a:endParaRPr kumimoji="1" lang="en-US" altLang="ja-JP" sz="3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をのばすと、「い」。</a:t>
            </a:r>
            <a:endParaRPr kumimoji="1" lang="ja-JP" altLang="en-US" sz="3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438539" y="2274555"/>
            <a:ext cx="84162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ではもんだいです。はじめにカタカナがでます。ひらがなでどうかくかかんがえましょう。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623320" y="1673653"/>
            <a:ext cx="4082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のこりもおなじです。</a:t>
            </a:r>
          </a:p>
        </p:txBody>
      </p:sp>
    </p:spTree>
    <p:extLst>
      <p:ext uri="{BB962C8B-B14F-4D97-AF65-F5344CB8AC3E}">
        <p14:creationId xmlns:p14="http://schemas.microsoft.com/office/powerpoint/2010/main" val="339122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3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665007" y="286965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①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65007" y="2681582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②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817809" y="286965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オカーサン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おかあさん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987505" y="2499450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オバーチャン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おばあちゃん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58927" y="4603636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③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987505" y="4647366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パー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ぱあ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921" y="469517"/>
            <a:ext cx="1308502" cy="1571774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756" y="2499450"/>
            <a:ext cx="1594432" cy="1848616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139" y="4792426"/>
            <a:ext cx="1407729" cy="129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38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767172" y="93744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④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767172" y="2609745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⑤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884868" y="286965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オジーチャン</a:t>
            </a:r>
            <a:endParaRPr lang="en-US" altLang="ja-JP" sz="5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kumimoji="1" lang="ja-JP" altLang="en-US" sz="5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おじいちゃん</a:t>
            </a:r>
            <a:endParaRPr kumimoji="1" lang="en-US" altLang="ja-JP" sz="5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968843" y="2383591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キーロ</a:t>
            </a:r>
            <a:endParaRPr kumimoji="1" lang="en-US" altLang="ja-JP" sz="5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5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きいろ</a:t>
            </a:r>
            <a:endParaRPr kumimoji="1" lang="en-US" altLang="ja-JP" sz="5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83674" y="4417992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⑥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884868" y="4480217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シータケ</a:t>
            </a:r>
            <a:endParaRPr kumimoji="1" lang="en-US" altLang="ja-JP" sz="5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kumimoji="1" lang="ja-JP" altLang="en-US" sz="5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しいたけ</a:t>
            </a:r>
            <a:endParaRPr kumimoji="1" lang="en-US" altLang="ja-JP" sz="5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204" y="478465"/>
            <a:ext cx="1488664" cy="1725987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456" y="2991024"/>
            <a:ext cx="1045689" cy="1045689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126" y="4621871"/>
            <a:ext cx="1471019" cy="14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74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606489" y="286965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⑦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06489" y="2602719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⑧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884868" y="286965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センプーキ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せん</a:t>
            </a:r>
            <a:r>
              <a:rPr lang="ja-JP" altLang="en-US" sz="54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ぷう</a:t>
            </a:r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000896" y="2395388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ユービン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ゆうびん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73298" y="4656606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⑨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099473" y="4503811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スージ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すう</a:t>
            </a:r>
            <a:r>
              <a:rPr lang="ja-JP" altLang="en-US" sz="54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450" y="416392"/>
            <a:ext cx="1635446" cy="1901682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31" y="2898424"/>
            <a:ext cx="1319579" cy="1309682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926" y="4788456"/>
            <a:ext cx="872494" cy="127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85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3555090" y="223204"/>
            <a:ext cx="25844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トケー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とけえ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とけい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637203" y="994694"/>
            <a:ext cx="11462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600" b="1" dirty="0">
                <a:solidFill>
                  <a:srgbClr val="FF0000"/>
                </a:solidFill>
              </a:rPr>
              <a:t>×</a:t>
            </a:r>
            <a:endParaRPr kumimoji="1" lang="ja-JP" altLang="en-US" sz="6600" b="1" dirty="0">
              <a:solidFill>
                <a:srgbClr val="FF0000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637203" y="1742251"/>
            <a:ext cx="11462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600" b="1" dirty="0">
                <a:solidFill>
                  <a:srgbClr val="FF0000"/>
                </a:solidFill>
              </a:rPr>
              <a:t>○</a:t>
            </a:r>
            <a:endParaRPr kumimoji="1" lang="ja-JP" altLang="en-US" sz="6600" b="1" dirty="0">
              <a:solidFill>
                <a:srgbClr val="FF0000"/>
              </a:solidFill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84" y="542030"/>
            <a:ext cx="1549296" cy="1855444"/>
          </a:xfrm>
          <a:prstGeom prst="rect">
            <a:avLst/>
          </a:prstGeom>
        </p:spPr>
      </p:pic>
      <p:grpSp>
        <p:nvGrpSpPr>
          <p:cNvPr id="2" name="グループ化 1"/>
          <p:cNvGrpSpPr/>
          <p:nvPr/>
        </p:nvGrpSpPr>
        <p:grpSpPr>
          <a:xfrm>
            <a:off x="390424" y="2650380"/>
            <a:ext cx="8324368" cy="3785652"/>
            <a:chOff x="390424" y="2650380"/>
            <a:chExt cx="8324368" cy="3785652"/>
          </a:xfrm>
        </p:grpSpPr>
        <p:sp>
          <p:nvSpPr>
            <p:cNvPr id="8" name="テキスト ボックス 7"/>
            <p:cNvSpPr txBox="1"/>
            <p:nvPr/>
          </p:nvSpPr>
          <p:spPr>
            <a:xfrm>
              <a:off x="390424" y="2650380"/>
              <a:ext cx="8324368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「トケー」の「ケ」は、のばすと「え」の音だが、「い」とかきます。のばすと「え」の音は、「い」とかきます。</a:t>
              </a:r>
              <a:endParaRPr lang="en-US" altLang="ja-JP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2387380" y="3511750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おと</a:t>
              </a:r>
              <a:endPara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4393022" y="4422224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おと</a:t>
              </a:r>
              <a:endPara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255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/>
          <p:cNvSpPr txBox="1"/>
          <p:nvPr/>
        </p:nvSpPr>
        <p:spPr>
          <a:xfrm>
            <a:off x="485193" y="3297147"/>
            <a:ext cx="81362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オネーサンだけは、「え」とかきます。</a:t>
            </a:r>
            <a:endParaRPr lang="en-US" altLang="ja-JP" sz="4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ではもんだいです。</a:t>
            </a:r>
            <a:endParaRPr kumimoji="1" lang="en-US" altLang="ja-JP" sz="4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5" y="510634"/>
            <a:ext cx="2591457" cy="2786513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3555090" y="223204"/>
            <a:ext cx="444124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オネーサン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おねいさん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おねえさん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637203" y="994694"/>
            <a:ext cx="11462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600" b="1" dirty="0">
                <a:solidFill>
                  <a:srgbClr val="FF0000"/>
                </a:solidFill>
              </a:rPr>
              <a:t>×</a:t>
            </a:r>
            <a:endParaRPr kumimoji="1" lang="ja-JP" altLang="en-US" sz="6600" b="1" dirty="0">
              <a:solidFill>
                <a:srgbClr val="FF000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637203" y="1742251"/>
            <a:ext cx="11462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600" b="1" dirty="0">
                <a:solidFill>
                  <a:srgbClr val="FF0000"/>
                </a:solidFill>
              </a:rPr>
              <a:t>○</a:t>
            </a:r>
            <a:endParaRPr kumimoji="1" lang="ja-JP" altLang="en-US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91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828861" y="286965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⑩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28861" y="2455995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⑪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884868" y="286965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ケーサツ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けいさつ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996835" y="2395201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ケーキ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けいき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828861" y="4611160"/>
            <a:ext cx="94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⑫</a:t>
            </a:r>
            <a:endParaRPr kumimoji="1" lang="ja-JP" altLang="en-US" sz="4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996835" y="4503438"/>
            <a:ext cx="625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ゲーム</a:t>
            </a:r>
            <a:endParaRPr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54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げいむ</a:t>
            </a:r>
            <a:endParaRPr kumimoji="1" lang="en-US" altLang="ja-JP" sz="5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802" y="2734921"/>
            <a:ext cx="1321469" cy="1351887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610" y="4780438"/>
            <a:ext cx="1378258" cy="1345443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983" y="547614"/>
            <a:ext cx="1367545" cy="149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00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270</TotalTime>
  <Words>408</Words>
  <Application>Microsoft Office PowerPoint</Application>
  <PresentationFormat>画面に合わせる (4:3)</PresentationFormat>
  <Paragraphs>135</Paragraphs>
  <Slides>16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2" baseType="lpstr">
      <vt:lpstr>HGS教科書体</vt:lpstr>
      <vt:lpstr>UD デジタル 教科書体 N-B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minako kito</dc:creator>
  <cp:lastModifiedBy>吉原　吏輝(T)ictsupport16</cp:lastModifiedBy>
  <cp:revision>28</cp:revision>
  <dcterms:created xsi:type="dcterms:W3CDTF">2014-11-03T03:56:22Z</dcterms:created>
  <dcterms:modified xsi:type="dcterms:W3CDTF">2025-11-20T04:29:23Z</dcterms:modified>
</cp:coreProperties>
</file>