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6" r:id="rId3"/>
    <p:sldId id="284" r:id="rId4"/>
    <p:sldId id="275" r:id="rId5"/>
    <p:sldId id="256" r:id="rId6"/>
    <p:sldId id="277" r:id="rId7"/>
    <p:sldId id="278" r:id="rId8"/>
    <p:sldId id="280" r:id="rId9"/>
    <p:sldId id="273" r:id="rId10"/>
    <p:sldId id="279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319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69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578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15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34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997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15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42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175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5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809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46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0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81824" y="1004552"/>
            <a:ext cx="6761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200" dirty="0"/>
              <a:t>　　</a:t>
            </a:r>
            <a:r>
              <a:rPr lang="ja-JP" altLang="en-US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ねじれる音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186923" y="804497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23801" y="2807870"/>
            <a:ext cx="8201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「きゃ」などのように、小さな「ゃ」、「ゅ」、「ょ」をつけた音をねじれる音といいます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31317" y="4565298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523592" y="4565298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8760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/>
          <p:cNvSpPr txBox="1"/>
          <p:nvPr/>
        </p:nvSpPr>
        <p:spPr>
          <a:xfrm>
            <a:off x="2816740" y="4505741"/>
            <a:ext cx="4283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　　に　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ぎゅうにゅう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751426" y="572453"/>
            <a:ext cx="5600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　　き　　し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きゅうきゅう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　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70464" y="4582560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⑮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816740" y="2472742"/>
            <a:ext cx="44155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　　かし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きょうか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3439656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円/楕円 31"/>
          <p:cNvSpPr/>
          <p:nvPr/>
        </p:nvSpPr>
        <p:spPr>
          <a:xfrm>
            <a:off x="3439656" y="263060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3496435" y="4653796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90701" y="646027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⑬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35933" y="2653197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⑭</a:t>
            </a:r>
            <a:endParaRPr kumimoji="1" lang="ja-JP" altLang="en-US" sz="4400" b="1" dirty="0"/>
          </a:p>
        </p:txBody>
      </p:sp>
      <p:sp>
        <p:nvSpPr>
          <p:cNvPr id="21" name="円/楕円 20"/>
          <p:cNvSpPr/>
          <p:nvPr/>
        </p:nvSpPr>
        <p:spPr>
          <a:xfrm>
            <a:off x="4127886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円/楕円 21"/>
          <p:cNvSpPr/>
          <p:nvPr/>
        </p:nvSpPr>
        <p:spPr>
          <a:xfrm>
            <a:off x="5251115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円/楕円 22"/>
          <p:cNvSpPr/>
          <p:nvPr/>
        </p:nvSpPr>
        <p:spPr>
          <a:xfrm>
            <a:off x="5939153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円/楕円 24"/>
          <p:cNvSpPr/>
          <p:nvPr/>
        </p:nvSpPr>
        <p:spPr>
          <a:xfrm>
            <a:off x="7131868" y="67020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円/楕円 25"/>
          <p:cNvSpPr/>
          <p:nvPr/>
        </p:nvSpPr>
        <p:spPr>
          <a:xfrm>
            <a:off x="4124274" y="2621727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5914729" y="262767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4144857" y="4653796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5315067" y="463652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5963489" y="464633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44" y="717264"/>
            <a:ext cx="1630682" cy="134803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651" y="2681013"/>
            <a:ext cx="1012158" cy="124957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05" y="4582560"/>
            <a:ext cx="1416666" cy="164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9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/>
          <p:cNvSpPr txBox="1"/>
          <p:nvPr/>
        </p:nvSpPr>
        <p:spPr>
          <a:xfrm>
            <a:off x="2764496" y="4567171"/>
            <a:ext cx="4283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　　じか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じゅうじか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633051" y="559402"/>
            <a:ext cx="5600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　　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ざ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ぎょうざ　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03610" y="4421443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⑮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797613" y="2563740"/>
            <a:ext cx="4823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　　ぼ　し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しょうぼうしゃ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3334744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円/楕円 31"/>
          <p:cNvSpPr/>
          <p:nvPr/>
        </p:nvSpPr>
        <p:spPr>
          <a:xfrm>
            <a:off x="3439656" y="2673449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3426489" y="469616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02633" y="575415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⑯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03610" y="2662999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⑭</a:t>
            </a:r>
            <a:endParaRPr kumimoji="1" lang="ja-JP" altLang="en-US" sz="4400" b="1" dirty="0"/>
          </a:p>
        </p:txBody>
      </p:sp>
      <p:sp>
        <p:nvSpPr>
          <p:cNvPr id="21" name="円/楕円 20"/>
          <p:cNvSpPr/>
          <p:nvPr/>
        </p:nvSpPr>
        <p:spPr>
          <a:xfrm>
            <a:off x="4036437" y="71903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円/楕円 25"/>
          <p:cNvSpPr/>
          <p:nvPr/>
        </p:nvSpPr>
        <p:spPr>
          <a:xfrm>
            <a:off x="4094186" y="266411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6447008" y="269055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4088482" y="469616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5312668" y="2696497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4" y="500769"/>
            <a:ext cx="1490245" cy="141200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436" y="2901779"/>
            <a:ext cx="1528453" cy="105157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980" y="4722798"/>
            <a:ext cx="1035039" cy="125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4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  <p:bldP spid="21" grpId="0" animBg="1"/>
      <p:bldP spid="26" grpId="0" animBg="1"/>
      <p:bldP spid="27" grpId="0" animBg="1"/>
      <p:bldP spid="34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/>
          <p:cNvSpPr txBox="1"/>
          <p:nvPr/>
        </p:nvSpPr>
        <p:spPr>
          <a:xfrm>
            <a:off x="2943749" y="4317877"/>
            <a:ext cx="4283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せかい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せかいじゅう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633051" y="559402"/>
            <a:ext cx="5600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　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し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ちゅうしゃ</a:t>
            </a:r>
            <a:r>
              <a:rPr lang="ja-JP" altLang="en-US" sz="4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endParaRPr lang="en-US" altLang="ja-JP" sz="48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01567" y="4464223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⑮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832300" y="2445822"/>
            <a:ext cx="4823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　　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ちょう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3334744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円/楕円 31"/>
          <p:cNvSpPr/>
          <p:nvPr/>
        </p:nvSpPr>
        <p:spPr>
          <a:xfrm>
            <a:off x="3484945" y="2613066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5433098" y="4500971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26919" y="590797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⑰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26919" y="2445822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⑭</a:t>
            </a:r>
            <a:endParaRPr kumimoji="1" lang="ja-JP" altLang="en-US" sz="4400" b="1" dirty="0"/>
          </a:p>
        </p:txBody>
      </p:sp>
      <p:sp>
        <p:nvSpPr>
          <p:cNvPr id="21" name="円/楕円 20"/>
          <p:cNvSpPr/>
          <p:nvPr/>
        </p:nvSpPr>
        <p:spPr>
          <a:xfrm>
            <a:off x="4036437" y="71903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円/楕円 25"/>
          <p:cNvSpPr/>
          <p:nvPr/>
        </p:nvSpPr>
        <p:spPr>
          <a:xfrm>
            <a:off x="4137590" y="258829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6095292" y="4491640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5307068" y="2613066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5161781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16" y="769441"/>
            <a:ext cx="1069342" cy="118159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01" y="2642478"/>
            <a:ext cx="1145570" cy="114557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89" y="4582560"/>
            <a:ext cx="1196682" cy="117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  <p:bldP spid="21" grpId="0" animBg="1"/>
      <p:bldP spid="26" grpId="0" animBg="1"/>
      <p:bldP spid="34" grpId="0" animBg="1"/>
      <p:bldP spid="2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/>
          <p:cNvSpPr txBox="1"/>
          <p:nvPr/>
        </p:nvSpPr>
        <p:spPr>
          <a:xfrm>
            <a:off x="2727172" y="4410205"/>
            <a:ext cx="4283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び　　いん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びょう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633051" y="559402"/>
            <a:ext cx="5600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　　どう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ぐも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にゅうどう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ぐも</a:t>
            </a:r>
            <a:r>
              <a:rPr lang="ja-JP" altLang="en-US" sz="4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endParaRPr lang="en-US" altLang="ja-JP" sz="48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979567" y="4582560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⑱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727172" y="2585638"/>
            <a:ext cx="4823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　　たん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ひょうたん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3334744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円/楕円 31"/>
          <p:cNvSpPr/>
          <p:nvPr/>
        </p:nvSpPr>
        <p:spPr>
          <a:xfrm>
            <a:off x="3429036" y="274177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3435721" y="4565951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46628" y="646027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⑯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47223" y="2670535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⑰</a:t>
            </a:r>
            <a:endParaRPr kumimoji="1" lang="ja-JP" altLang="en-US" sz="4400" b="1" dirty="0"/>
          </a:p>
        </p:txBody>
      </p:sp>
      <p:sp>
        <p:nvSpPr>
          <p:cNvPr id="21" name="円/楕円 20"/>
          <p:cNvSpPr/>
          <p:nvPr/>
        </p:nvSpPr>
        <p:spPr>
          <a:xfrm>
            <a:off x="4036437" y="71903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円/楕円 25"/>
          <p:cNvSpPr/>
          <p:nvPr/>
        </p:nvSpPr>
        <p:spPr>
          <a:xfrm>
            <a:off x="4080559" y="274177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4080559" y="4565951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243" y="769441"/>
            <a:ext cx="1220886" cy="83325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054" y="2871173"/>
            <a:ext cx="987206" cy="98720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19" y="4582560"/>
            <a:ext cx="1079119" cy="12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  <p:bldP spid="21" grpId="0" animBg="1"/>
      <p:bldP spid="26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505717" y="265507"/>
            <a:ext cx="28719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きべつ</a:t>
            </a:r>
            <a:endParaRPr lang="en-US" altLang="ja-JP" sz="4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きやべつ</a:t>
            </a:r>
            <a:endParaRPr kumimoji="1" lang="en-US" altLang="ja-JP" sz="4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きゃべつ</a:t>
            </a:r>
            <a:endParaRPr kumimoji="1" lang="ja-JP" altLang="en-US" sz="44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512017" y="102399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×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12017" y="790323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b="1" dirty="0">
                <a:solidFill>
                  <a:srgbClr val="FF0000"/>
                </a:solidFill>
              </a:rPr>
              <a:t>×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12017" y="1458256"/>
            <a:ext cx="1146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b="1" dirty="0">
                <a:solidFill>
                  <a:srgbClr val="FF0000"/>
                </a:solidFill>
              </a:rPr>
              <a:t>○</a:t>
            </a:r>
            <a:endParaRPr kumimoji="1" lang="ja-JP" altLang="en-US" sz="6600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727214" y="5225853"/>
            <a:ext cx="4715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きを</a:t>
            </a:r>
            <a:r>
              <a:rPr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のばすと→い　</a:t>
            </a:r>
            <a:endParaRPr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0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やを</a:t>
            </a:r>
            <a:r>
              <a:rPr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のばすと→あ</a:t>
            </a:r>
            <a:endParaRPr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406" y="265507"/>
            <a:ext cx="1942322" cy="1942322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322703" y="2162663"/>
            <a:ext cx="8378627" cy="3785652"/>
            <a:chOff x="322703" y="2162663"/>
            <a:chExt cx="8378627" cy="3785652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322703" y="2162663"/>
              <a:ext cx="8378627" cy="3785652"/>
              <a:chOff x="322703" y="2162663"/>
              <a:chExt cx="8378627" cy="3785652"/>
            </a:xfrm>
          </p:grpSpPr>
          <p:sp>
            <p:nvSpPr>
              <p:cNvPr id="11" name="テキスト ボックス 10"/>
              <p:cNvSpPr txBox="1"/>
              <p:nvPr/>
            </p:nvSpPr>
            <p:spPr>
              <a:xfrm>
                <a:off x="322703" y="2162663"/>
                <a:ext cx="8378627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ja-JP" altLang="en-US" sz="4000" b="1" dirty="0" err="1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きゃ</a:t>
                </a:r>
                <a:r>
                  <a:rPr lang="ja-JP" altLang="en-US" sz="4000" b="1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べつの「き」をのばすと、「い」の音、「や」の音をのばすと「あ」の音になります。音がねじれます。</a:t>
                </a:r>
                <a:endPara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3" name="テキスト ボックス 12"/>
              <p:cNvSpPr txBox="1"/>
              <p:nvPr/>
            </p:nvSpPr>
            <p:spPr>
              <a:xfrm>
                <a:off x="2394060" y="3044405"/>
                <a:ext cx="110101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おと</a:t>
                </a:r>
                <a:endParaRPr kumimoji="1"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4" name="テキスト ボックス 13"/>
              <p:cNvSpPr txBox="1"/>
              <p:nvPr/>
            </p:nvSpPr>
            <p:spPr>
              <a:xfrm>
                <a:off x="5382507" y="3045929"/>
                <a:ext cx="110101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おと</a:t>
                </a:r>
                <a:endParaRPr kumimoji="1"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2366066" y="3967529"/>
                <a:ext cx="110101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おと</a:t>
                </a:r>
                <a:endParaRPr kumimoji="1"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</p:grpSp>
        <p:sp>
          <p:nvSpPr>
            <p:cNvPr id="16" name="テキスト ボックス 15"/>
            <p:cNvSpPr txBox="1"/>
            <p:nvPr/>
          </p:nvSpPr>
          <p:spPr>
            <a:xfrm>
              <a:off x="5933013" y="3986192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785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551" y="3234802"/>
            <a:ext cx="6636169" cy="3469310"/>
          </a:xfrm>
          <a:prstGeom prst="rect">
            <a:avLst/>
          </a:prstGeom>
        </p:spPr>
      </p:pic>
      <p:sp>
        <p:nvSpPr>
          <p:cNvPr id="12" name="正方形/長方形 11"/>
          <p:cNvSpPr/>
          <p:nvPr/>
        </p:nvSpPr>
        <p:spPr>
          <a:xfrm>
            <a:off x="2077971" y="4035935"/>
            <a:ext cx="5942312" cy="592428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448133" y="210823"/>
            <a:ext cx="7830355" cy="2908977"/>
            <a:chOff x="448133" y="210823"/>
            <a:chExt cx="7830355" cy="2908977"/>
          </a:xfrm>
        </p:grpSpPr>
        <p:sp>
          <p:nvSpPr>
            <p:cNvPr id="11" name="テキスト ボックス 10"/>
            <p:cNvSpPr txBox="1"/>
            <p:nvPr/>
          </p:nvSpPr>
          <p:spPr>
            <a:xfrm>
              <a:off x="448133" y="257478"/>
              <a:ext cx="783035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のばすとかわる音は</a:t>
              </a:r>
              <a:endParaRPr kumimoji="1"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「き、し、ち、に、ひ、み、り」</a:t>
              </a:r>
              <a:endPara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だけです。</a:t>
              </a: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017582" y="210823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66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/>
          <p:cNvGrpSpPr/>
          <p:nvPr/>
        </p:nvGrpSpPr>
        <p:grpSpPr>
          <a:xfrm>
            <a:off x="218442" y="105203"/>
            <a:ext cx="8605946" cy="4768744"/>
            <a:chOff x="130893" y="85748"/>
            <a:chExt cx="8605946" cy="4768744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5126" y="1257786"/>
              <a:ext cx="5741713" cy="3118478"/>
            </a:xfrm>
            <a:prstGeom prst="rect">
              <a:avLst/>
            </a:prstGeom>
          </p:spPr>
        </p:pic>
        <p:grpSp>
          <p:nvGrpSpPr>
            <p:cNvPr id="7" name="グループ化 6"/>
            <p:cNvGrpSpPr/>
            <p:nvPr/>
          </p:nvGrpSpPr>
          <p:grpSpPr>
            <a:xfrm>
              <a:off x="130893" y="85748"/>
              <a:ext cx="7830355" cy="4768744"/>
              <a:chOff x="457464" y="384327"/>
              <a:chExt cx="7830355" cy="4768744"/>
            </a:xfrm>
          </p:grpSpPr>
          <p:grpSp>
            <p:nvGrpSpPr>
              <p:cNvPr id="3" name="グループ化 2"/>
              <p:cNvGrpSpPr/>
              <p:nvPr/>
            </p:nvGrpSpPr>
            <p:grpSpPr>
              <a:xfrm>
                <a:off x="457464" y="384327"/>
                <a:ext cx="7830355" cy="4768744"/>
                <a:chOff x="448133" y="197715"/>
                <a:chExt cx="7830355" cy="4768744"/>
              </a:xfrm>
            </p:grpSpPr>
            <p:sp>
              <p:nvSpPr>
                <p:cNvPr id="4" name="テキスト ボックス 3"/>
                <p:cNvSpPr txBox="1"/>
                <p:nvPr/>
              </p:nvSpPr>
              <p:spPr>
                <a:xfrm>
                  <a:off x="448133" y="257478"/>
                  <a:ext cx="7830355" cy="4708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ja-JP" altLang="en-US" sz="4000" b="1" dirty="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うしろの音（ゃ、ゅ、ょ）を小さくかきます。</a:t>
                  </a:r>
                  <a:endParaRPr lang="en-US" altLang="ja-JP" sz="4000" b="1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kumimoji="1" lang="ja-JP" altLang="en-US" sz="4000" b="1" dirty="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「きゃ」で</a:t>
                  </a:r>
                  <a:endParaRPr kumimoji="1" lang="en-US" altLang="ja-JP" sz="4000" b="1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ja-JP" altLang="en-US" sz="4000" b="1" dirty="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１つの音で</a:t>
                  </a:r>
                  <a:endParaRPr lang="en-US" altLang="ja-JP" sz="4000" b="1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ja-JP" altLang="en-US" sz="4000" b="1" dirty="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す</a:t>
                  </a:r>
                  <a:r>
                    <a:rPr kumimoji="1" lang="ja-JP" altLang="en-US" sz="4000" b="1" dirty="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。</a:t>
                  </a:r>
                  <a:endParaRPr kumimoji="1" lang="en-US" altLang="ja-JP" sz="4000" b="1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</p:txBody>
            </p:sp>
            <p:sp>
              <p:nvSpPr>
                <p:cNvPr id="5" name="テキスト ボックス 4"/>
                <p:cNvSpPr txBox="1"/>
                <p:nvPr/>
              </p:nvSpPr>
              <p:spPr>
                <a:xfrm>
                  <a:off x="2478031" y="197715"/>
                  <a:ext cx="110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000" dirty="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おと</a:t>
                  </a:r>
                  <a:endParaRPr kumimoji="1" lang="ja-JP" altLang="en-US" sz="2000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</p:txBody>
            </p:sp>
          </p:grpSp>
          <p:sp>
            <p:nvSpPr>
              <p:cNvPr id="6" name="テキスト ボックス 5"/>
              <p:cNvSpPr txBox="1"/>
              <p:nvPr/>
            </p:nvSpPr>
            <p:spPr>
              <a:xfrm>
                <a:off x="7057329" y="404760"/>
                <a:ext cx="110101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ちい</a:t>
                </a:r>
                <a:endParaRPr kumimoji="1"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</p:grpSp>
        <p:sp>
          <p:nvSpPr>
            <p:cNvPr id="10" name="テキスト ボックス 9"/>
            <p:cNvSpPr txBox="1"/>
            <p:nvPr/>
          </p:nvSpPr>
          <p:spPr>
            <a:xfrm>
              <a:off x="1669028" y="2830454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404591" y="4614168"/>
            <a:ext cx="8194712" cy="2001204"/>
            <a:chOff x="404591" y="4614168"/>
            <a:chExt cx="8194712" cy="2001204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404591" y="4676380"/>
              <a:ext cx="783035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ではもんだいです。　にどんな音がはいるか、かんがえましょう。</a:t>
              </a:r>
              <a:endParaRPr kumimoji="1"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9" name="円/楕円 8"/>
            <p:cNvSpPr/>
            <p:nvPr/>
          </p:nvSpPr>
          <p:spPr>
            <a:xfrm>
              <a:off x="4847184" y="4913277"/>
              <a:ext cx="600716" cy="62696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7498290" y="4614168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41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/>
          <p:cNvSpPr txBox="1"/>
          <p:nvPr/>
        </p:nvSpPr>
        <p:spPr>
          <a:xfrm>
            <a:off x="2750259" y="4540661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おち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おちゃ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751426" y="572453"/>
            <a:ext cx="3029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　しん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しゃしん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61836" y="559960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①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61836" y="2465392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②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61836" y="4496830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③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727171" y="2372265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　</a:t>
            </a:r>
            <a:r>
              <a:rPr kumimoji="1"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りけん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しゅりけん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323527" y="455386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255432" y="2372265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323526" y="4432306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3456129" y="702433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3432688" y="248933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4103208" y="4649017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370" y="585871"/>
            <a:ext cx="1294801" cy="161346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476" y="2581717"/>
            <a:ext cx="1306233" cy="130623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96" y="4649017"/>
            <a:ext cx="1352949" cy="13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2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9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テキスト ボックス 23"/>
          <p:cNvSpPr txBox="1"/>
          <p:nvPr/>
        </p:nvSpPr>
        <p:spPr>
          <a:xfrm>
            <a:off x="2751426" y="2361414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　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いぼう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にょいぼう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751426" y="572453"/>
            <a:ext cx="3314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こんに　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こんにゃく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35943" y="47151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④</a:t>
            </a:r>
            <a:endParaRPr kumimoji="1" lang="ja-JP" altLang="en-US" sz="44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93543" y="4416699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⑥</a:t>
            </a:r>
            <a:endParaRPr kumimoji="1" lang="ja-JP" altLang="en-US" sz="4400" b="1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751426" y="4558819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　くえん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ひゃ</a:t>
            </a:r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くえん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323527" y="455386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にゃ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323527" y="2361414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にょ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323527" y="4558819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4690431" y="73031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3447810" y="2538062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3447810" y="4881551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35175" y="2376803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⑤</a:t>
            </a:r>
            <a:endParaRPr kumimoji="1" lang="ja-JP" altLang="en-US" sz="4400" b="1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82" y="823273"/>
            <a:ext cx="1618550" cy="120177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1" y="2469834"/>
            <a:ext cx="1628425" cy="151850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577" y="4558819"/>
            <a:ext cx="1399951" cy="139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9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/>
          <p:cNvSpPr txBox="1"/>
          <p:nvPr/>
        </p:nvSpPr>
        <p:spPr>
          <a:xfrm>
            <a:off x="2751426" y="572453"/>
            <a:ext cx="3314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さんみ　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さんみゃく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79664" y="42340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⑦</a:t>
            </a:r>
            <a:endParaRPr kumimoji="1" lang="ja-JP" altLang="en-US" sz="44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78014" y="453424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⑨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751426" y="2622703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　</a:t>
            </a:r>
            <a:r>
              <a:rPr kumimoji="1"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しゃつ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751425" y="4485005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にんぎ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にんぎょ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323527" y="455386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323526" y="2654011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323526" y="4630423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ぎょ</a:t>
            </a:r>
          </a:p>
        </p:txBody>
      </p:sp>
      <p:sp>
        <p:nvSpPr>
          <p:cNvPr id="9" name="円/楕円 8"/>
          <p:cNvSpPr/>
          <p:nvPr/>
        </p:nvSpPr>
        <p:spPr>
          <a:xfrm>
            <a:off x="4690431" y="730315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3439224" y="2718118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4690431" y="463647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78014" y="240832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⑧</a:t>
            </a:r>
            <a:endParaRPr kumimoji="1" lang="ja-JP" altLang="en-US" sz="4400" b="1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581" y="1125570"/>
            <a:ext cx="1478956" cy="83314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84" y="2840703"/>
            <a:ext cx="1424138" cy="119627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048" y="4470135"/>
            <a:ext cx="1087634" cy="15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6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/>
          <p:cNvSpPr txBox="1"/>
          <p:nvPr/>
        </p:nvSpPr>
        <p:spPr>
          <a:xfrm>
            <a:off x="2727172" y="4643350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　ら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める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きゃらめる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751426" y="572453"/>
            <a:ext cx="3314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　が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じゃがいも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08936" y="4456178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⑫</a:t>
            </a:r>
            <a:endParaRPr kumimoji="1" lang="ja-JP" altLang="en-US" sz="4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751426" y="2435374"/>
            <a:ext cx="3596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　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じょせい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150375" y="559402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150375" y="2355035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323527" y="4568785"/>
            <a:ext cx="365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き→</a:t>
            </a:r>
            <a:r>
              <a:rPr lang="ja-JP" altLang="en-US" sz="48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きゃ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3439656" y="717264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円/楕円 31"/>
          <p:cNvSpPr/>
          <p:nvPr/>
        </p:nvSpPr>
        <p:spPr>
          <a:xfrm>
            <a:off x="3439656" y="2538310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3439656" y="4723689"/>
            <a:ext cx="600716" cy="62696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39048" y="638987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⑩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64774" y="2521999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⑪</a:t>
            </a:r>
            <a:endParaRPr kumimoji="1" lang="ja-JP" altLang="en-US" sz="4400" b="1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192" y="704021"/>
            <a:ext cx="1511980" cy="1425041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70" y="2666184"/>
            <a:ext cx="1126256" cy="153232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23" y="4823050"/>
            <a:ext cx="1329703" cy="12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2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32" grpId="0" animBg="1"/>
      <p:bldP spid="33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335902" y="850228"/>
            <a:ext cx="8500188" cy="4866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のばす音と、ねじれる音の組み合わせ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「キュー」は、「きゅう」</a:t>
            </a:r>
            <a:endParaRPr kumimoji="1"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とかきます。</a:t>
            </a:r>
            <a:endParaRPr kumimoji="1"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78035" y="850228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283301" y="917026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25301" y="2092683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くみ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67636" y="2092683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407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357</Words>
  <Application>Microsoft Office PowerPoint</Application>
  <PresentationFormat>画面に合わせる (4:3)</PresentationFormat>
  <Paragraphs>134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9" baseType="lpstr">
      <vt:lpstr>HGS教科書体</vt:lpstr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minako kito</dc:creator>
  <cp:lastModifiedBy>吉原　吏輝(T)ictsupport16</cp:lastModifiedBy>
  <cp:revision>45</cp:revision>
  <dcterms:created xsi:type="dcterms:W3CDTF">2014-11-03T02:46:23Z</dcterms:created>
  <dcterms:modified xsi:type="dcterms:W3CDTF">2025-11-20T04:32:12Z</dcterms:modified>
</cp:coreProperties>
</file>