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4" r:id="rId3"/>
    <p:sldId id="276" r:id="rId4"/>
    <p:sldId id="277" r:id="rId5"/>
    <p:sldId id="275" r:id="rId6"/>
    <p:sldId id="256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63" autoAdjust="0"/>
    <p:restoredTop sz="94660"/>
  </p:normalViewPr>
  <p:slideViewPr>
    <p:cSldViewPr snapToGrid="0">
      <p:cViewPr varScale="1">
        <p:scale>
          <a:sx n="66" d="100"/>
          <a:sy n="66" d="100"/>
        </p:scale>
        <p:origin x="187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69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5780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15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34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9977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15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42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175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85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809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46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AAE19-0FF2-4F9A-9CAD-DDD5CCDC7A4B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DED5F-A8E2-4532-81F0-E2D6404846F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0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373225" y="2883159"/>
            <a:ext cx="8294914" cy="1789894"/>
            <a:chOff x="373225" y="2883159"/>
            <a:chExt cx="8294914" cy="1789894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373225" y="2890962"/>
              <a:ext cx="8294914" cy="178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ことばの音の数は、ひらがなのばあい、もじの数と同じです。</a:t>
              </a:r>
              <a:endPara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2" name="テキスト ボックス 1"/>
            <p:cNvSpPr txBox="1"/>
            <p:nvPr/>
          </p:nvSpPr>
          <p:spPr>
            <a:xfrm>
              <a:off x="2379306" y="2883159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おと</a:t>
              </a: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3419669" y="2883159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かず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3419669" y="3782008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かず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4520682" y="3782008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おな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8" name="テキスト ボックス 7"/>
          <p:cNvSpPr txBox="1"/>
          <p:nvPr/>
        </p:nvSpPr>
        <p:spPr>
          <a:xfrm>
            <a:off x="2291827" y="637143"/>
            <a:ext cx="4643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つまる音</a:t>
            </a:r>
            <a:endParaRPr kumimoji="1" lang="ja-JP" altLang="en-US" sz="7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16540" y="433187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</a:p>
        </p:txBody>
      </p:sp>
    </p:spTree>
    <p:extLst>
      <p:ext uri="{BB962C8B-B14F-4D97-AF65-F5344CB8AC3E}">
        <p14:creationId xmlns:p14="http://schemas.microsoft.com/office/powerpoint/2010/main" val="422876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667203" y="251376"/>
            <a:ext cx="530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⑬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68298" y="244498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⑭</a:t>
            </a:r>
            <a:endParaRPr kumimoji="1" lang="ja-JP" altLang="en-US" sz="4400" b="1" dirty="0"/>
          </a:p>
        </p:txBody>
      </p:sp>
      <p:sp>
        <p:nvSpPr>
          <p:cNvPr id="13" name="円/楕円 12"/>
          <p:cNvSpPr/>
          <p:nvPr/>
        </p:nvSpPr>
        <p:spPr>
          <a:xfrm>
            <a:off x="3384542" y="119773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4773239" y="1568813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5845283" y="1131772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84542" y="189820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　っ　て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3450331" y="343586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5749608" y="343036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4740477" y="3855796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357576" y="2456529"/>
            <a:ext cx="5786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　っ　ぽ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3450331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4759551" y="6028299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5749608" y="5657788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363510" y="4644636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　っ　こ　う</a:t>
            </a:r>
          </a:p>
        </p:txBody>
      </p:sp>
      <p:sp>
        <p:nvSpPr>
          <p:cNvPr id="32" name="円/楕円 31"/>
          <p:cNvSpPr/>
          <p:nvPr/>
        </p:nvSpPr>
        <p:spPr>
          <a:xfrm>
            <a:off x="7062993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67203" y="4529751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⑮</a:t>
            </a:r>
            <a:endParaRPr kumimoji="1" lang="ja-JP" altLang="en-US" sz="4400" b="1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7" y="430240"/>
            <a:ext cx="1928153" cy="186548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15" y="2599931"/>
            <a:ext cx="2106239" cy="173238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3" t="10492" r="20051" b="26149"/>
          <a:stretch/>
        </p:blipFill>
        <p:spPr>
          <a:xfrm>
            <a:off x="1314015" y="4914471"/>
            <a:ext cx="2013152" cy="123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6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20" grpId="0" animBg="1"/>
      <p:bldP spid="21" grpId="0" animBg="1"/>
      <p:bldP spid="23" grpId="0" animBg="1"/>
      <p:bldP spid="24" grpId="0"/>
      <p:bldP spid="25" grpId="0" animBg="1"/>
      <p:bldP spid="26" grpId="0" animBg="1"/>
      <p:bldP spid="27" grpId="0" animBg="1"/>
      <p:bldP spid="28" grpId="0"/>
      <p:bldP spid="32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804646" y="25137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⑯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04646" y="256768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⑰</a:t>
            </a:r>
            <a:endParaRPr kumimoji="1" lang="ja-JP" altLang="en-US" sz="4400" b="1" dirty="0"/>
          </a:p>
        </p:txBody>
      </p:sp>
      <p:sp>
        <p:nvSpPr>
          <p:cNvPr id="13" name="円/楕円 12"/>
          <p:cNvSpPr/>
          <p:nvPr/>
        </p:nvSpPr>
        <p:spPr>
          <a:xfrm>
            <a:off x="3384542" y="119773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5907934" y="1582792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4601224" y="1197734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84542" y="189820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　ろ　っ　け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3450331" y="343586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4664809" y="3435868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5854641" y="3822236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357576" y="2690990"/>
            <a:ext cx="5786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　ぼ　っ　と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3450331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4759551" y="6028299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5749608" y="5657788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363510" y="4644636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　っ　か　あ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円/楕円 31"/>
          <p:cNvSpPr/>
          <p:nvPr/>
        </p:nvSpPr>
        <p:spPr>
          <a:xfrm>
            <a:off x="7062993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04646" y="4407462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⑱</a:t>
            </a:r>
            <a:endParaRPr kumimoji="1" lang="ja-JP" altLang="en-US" sz="4400" b="1" dirty="0"/>
          </a:p>
        </p:txBody>
      </p:sp>
      <p:sp>
        <p:nvSpPr>
          <p:cNvPr id="33" name="円/楕円 32"/>
          <p:cNvSpPr/>
          <p:nvPr/>
        </p:nvSpPr>
        <p:spPr>
          <a:xfrm>
            <a:off x="7025919" y="1195524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7025918" y="3435867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60" y="499870"/>
            <a:ext cx="1923885" cy="166897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081" y="2536500"/>
            <a:ext cx="1948872" cy="204606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45" y="4838981"/>
            <a:ext cx="1664144" cy="160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4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20" grpId="0" animBg="1"/>
      <p:bldP spid="21" grpId="0" animBg="1"/>
      <p:bldP spid="23" grpId="0" animBg="1"/>
      <p:bldP spid="24" grpId="0"/>
      <p:bldP spid="25" grpId="0" animBg="1"/>
      <p:bldP spid="26" grpId="0" animBg="1"/>
      <p:bldP spid="27" grpId="0" animBg="1"/>
      <p:bldP spid="28" grpId="0"/>
      <p:bldP spid="32" grpId="0" animBg="1"/>
      <p:bldP spid="12" grpId="0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44868" y="684308"/>
            <a:ext cx="248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ねこ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ねっこ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2495125" y="1488396"/>
            <a:ext cx="2893654" cy="244852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 flipV="1">
            <a:off x="2525138" y="1304694"/>
            <a:ext cx="2863641" cy="205406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685336" y="4584387"/>
            <a:ext cx="8799133" cy="1782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ねこの音の数は　</a:t>
            </a:r>
            <a:endParaRPr kumimoji="1"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ねっこの音の数は　</a:t>
            </a:r>
            <a:endParaRPr kumimoji="1"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921509" y="4631517"/>
            <a:ext cx="1537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２こ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957756" y="5546570"/>
            <a:ext cx="1644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t="33885" r="-1360" b="3692"/>
          <a:stretch/>
        </p:blipFill>
        <p:spPr>
          <a:xfrm>
            <a:off x="5162392" y="337162"/>
            <a:ext cx="3448050" cy="2378316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489" y="2599283"/>
            <a:ext cx="2181495" cy="2255029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2252916" y="4454202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780415" y="5462514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おと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4298" y="4449591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かず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742668" y="5451425"/>
            <a:ext cx="1101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かず</a:t>
            </a:r>
            <a:endParaRPr kumimoji="1" lang="ja-JP" altLang="en-US" sz="2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625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47505" y="337162"/>
            <a:ext cx="248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ねこ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ねっこ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2142285" y="800873"/>
            <a:ext cx="3611209" cy="161091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 flipV="1">
            <a:off x="2293469" y="877946"/>
            <a:ext cx="3308840" cy="143675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t="33885" r="-1360" b="3692"/>
          <a:stretch/>
        </p:blipFill>
        <p:spPr>
          <a:xfrm>
            <a:off x="5672685" y="249001"/>
            <a:ext cx="1825517" cy="12591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830" y="1606332"/>
            <a:ext cx="1243229" cy="1285136"/>
          </a:xfrm>
          <a:prstGeom prst="rect">
            <a:avLst/>
          </a:prstGeom>
        </p:spPr>
      </p:pic>
      <p:grpSp>
        <p:nvGrpSpPr>
          <p:cNvPr id="17" name="グループ化 16"/>
          <p:cNvGrpSpPr/>
          <p:nvPr/>
        </p:nvGrpSpPr>
        <p:grpSpPr>
          <a:xfrm>
            <a:off x="447505" y="2657161"/>
            <a:ext cx="8369924" cy="1883034"/>
            <a:chOff x="447505" y="2657161"/>
            <a:chExt cx="8369924" cy="1883034"/>
          </a:xfrm>
        </p:grpSpPr>
        <p:sp>
          <p:nvSpPr>
            <p:cNvPr id="9" name="テキスト ボックス 8"/>
            <p:cNvSpPr txBox="1"/>
            <p:nvPr/>
          </p:nvSpPr>
          <p:spPr>
            <a:xfrm>
              <a:off x="447505" y="2758104"/>
              <a:ext cx="8369924" cy="178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小さい「っ」はよまないで、少しあいだをあけます。</a:t>
              </a:r>
              <a:endParaRPr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542452" y="2657161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ちい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7068108" y="2657161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すこ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447505" y="4540195"/>
            <a:ext cx="8369924" cy="1894709"/>
            <a:chOff x="447505" y="4540195"/>
            <a:chExt cx="8369924" cy="1894709"/>
          </a:xfrm>
        </p:grpSpPr>
        <p:sp>
          <p:nvSpPr>
            <p:cNvPr id="13" name="テキスト ボックス 12"/>
            <p:cNvSpPr txBox="1"/>
            <p:nvPr/>
          </p:nvSpPr>
          <p:spPr>
            <a:xfrm>
              <a:off x="447505" y="4652813"/>
              <a:ext cx="8369924" cy="178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手をたたきながら、よむとわかりやすいです。</a:t>
              </a:r>
              <a:endParaRPr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573965" y="4540195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て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579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47505" y="337162"/>
            <a:ext cx="248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ねこ</a:t>
            </a:r>
            <a:endParaRPr kumimoji="1"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ねっこ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2142285" y="800873"/>
            <a:ext cx="3611209" cy="161091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 flipV="1">
            <a:off x="2293469" y="877946"/>
            <a:ext cx="3308840" cy="143675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t="33885" r="-1360" b="3692"/>
          <a:stretch/>
        </p:blipFill>
        <p:spPr>
          <a:xfrm>
            <a:off x="5672685" y="249001"/>
            <a:ext cx="1825517" cy="12591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830" y="1606332"/>
            <a:ext cx="1243229" cy="1285136"/>
          </a:xfrm>
          <a:prstGeom prst="rect">
            <a:avLst/>
          </a:prstGeom>
        </p:spPr>
      </p:pic>
      <p:sp>
        <p:nvSpPr>
          <p:cNvPr id="10" name="円/楕円 12"/>
          <p:cNvSpPr/>
          <p:nvPr/>
        </p:nvSpPr>
        <p:spPr>
          <a:xfrm>
            <a:off x="696650" y="2852546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4"/>
          <p:cNvSpPr/>
          <p:nvPr/>
        </p:nvSpPr>
        <p:spPr>
          <a:xfrm>
            <a:off x="854976" y="4876832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531449" y="2625828"/>
            <a:ext cx="7978038" cy="1850894"/>
            <a:chOff x="531449" y="2625828"/>
            <a:chExt cx="7978038" cy="1850894"/>
          </a:xfrm>
        </p:grpSpPr>
        <p:sp>
          <p:nvSpPr>
            <p:cNvPr id="11" name="テキスト ボックス 10"/>
            <p:cNvSpPr txBox="1"/>
            <p:nvPr/>
          </p:nvSpPr>
          <p:spPr>
            <a:xfrm>
              <a:off x="531449" y="2694631"/>
              <a:ext cx="7978038" cy="178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　　</a:t>
              </a:r>
              <a:r>
                <a:rPr kumimoji="1"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は、</a:t>
              </a: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りょう手</a:t>
              </a:r>
              <a:r>
                <a:rPr kumimoji="1"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を</a:t>
              </a:r>
              <a:r>
                <a:rPr kumimoji="1" lang="ja-JP" altLang="en-US" sz="4000" b="1" dirty="0" err="1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ぱ</a:t>
              </a:r>
              <a:r>
                <a:rPr kumimoji="1"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ーにして、　　　</a:t>
              </a:r>
              <a:endParaRPr kumimoji="1"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　　</a:t>
              </a:r>
              <a:r>
                <a:rPr kumimoji="1"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はくしゅします。</a:t>
              </a:r>
              <a:endParaRPr kumimoji="1"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4207143" y="2625828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て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506694" y="4435169"/>
            <a:ext cx="7978038" cy="2969087"/>
            <a:chOff x="506694" y="4435169"/>
            <a:chExt cx="7978038" cy="2969087"/>
          </a:xfrm>
        </p:grpSpPr>
        <p:sp>
          <p:nvSpPr>
            <p:cNvPr id="13" name="テキスト ボックス 12"/>
            <p:cNvSpPr txBox="1"/>
            <p:nvPr/>
          </p:nvSpPr>
          <p:spPr>
            <a:xfrm>
              <a:off x="506694" y="4545525"/>
              <a:ext cx="7978038" cy="2858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　　は、かた手をグー、かた手を　</a:t>
              </a:r>
              <a:endParaRPr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　　</a:t>
              </a:r>
              <a:r>
                <a:rPr lang="ja-JP" altLang="en-US" sz="4000" b="1" dirty="0" err="1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ぱ</a:t>
              </a:r>
              <a:r>
                <a:rPr lang="ja-JP" altLang="en-US" sz="4000" b="1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ーにして、はくしゅします。</a:t>
              </a:r>
              <a:endParaRPr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>
                <a:lnSpc>
                  <a:spcPct val="150000"/>
                </a:lnSpc>
              </a:pPr>
              <a:endParaRPr kumimoji="1" lang="en-US" altLang="ja-JP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3674012" y="4476722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て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7207059" y="4435169"/>
              <a:ext cx="11010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て</a:t>
              </a:r>
              <a:endParaRPr kumimoji="1" lang="ja-JP" altLang="en-US" sz="2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68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87" y="542840"/>
            <a:ext cx="1460987" cy="1510234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2585713" y="247566"/>
            <a:ext cx="2610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　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2585713" y="1048100"/>
            <a:ext cx="2062548" cy="862886"/>
            <a:chOff x="3873940" y="1729579"/>
            <a:chExt cx="2062548" cy="862886"/>
          </a:xfrm>
        </p:grpSpPr>
        <p:sp>
          <p:nvSpPr>
            <p:cNvPr id="4" name="円/楕円 12"/>
            <p:cNvSpPr/>
            <p:nvPr/>
          </p:nvSpPr>
          <p:spPr>
            <a:xfrm>
              <a:off x="3873940" y="1729580"/>
              <a:ext cx="837127" cy="86288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円/楕円 12"/>
            <p:cNvSpPr/>
            <p:nvPr/>
          </p:nvSpPr>
          <p:spPr>
            <a:xfrm>
              <a:off x="5099361" y="1729579"/>
              <a:ext cx="837127" cy="86288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t="33885" r="-1360" b="3692"/>
          <a:stretch/>
        </p:blipFill>
        <p:spPr>
          <a:xfrm>
            <a:off x="515404" y="2218507"/>
            <a:ext cx="1935786" cy="1335222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2165149" y="2102253"/>
            <a:ext cx="3291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　っ　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2245146" y="2913356"/>
            <a:ext cx="3291970" cy="878567"/>
            <a:chOff x="3873940" y="4220051"/>
            <a:chExt cx="3291970" cy="878567"/>
          </a:xfrm>
        </p:grpSpPr>
        <p:sp>
          <p:nvSpPr>
            <p:cNvPr id="8" name="円/楕円 12"/>
            <p:cNvSpPr/>
            <p:nvPr/>
          </p:nvSpPr>
          <p:spPr>
            <a:xfrm>
              <a:off x="3873940" y="4220051"/>
              <a:ext cx="837127" cy="86288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12"/>
            <p:cNvSpPr/>
            <p:nvPr/>
          </p:nvSpPr>
          <p:spPr>
            <a:xfrm>
              <a:off x="6328783" y="4235733"/>
              <a:ext cx="837127" cy="86288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14"/>
            <p:cNvSpPr/>
            <p:nvPr/>
          </p:nvSpPr>
          <p:spPr>
            <a:xfrm>
              <a:off x="5259688" y="4517591"/>
              <a:ext cx="520474" cy="47651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5196549" y="1499598"/>
            <a:ext cx="3948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できましたか？　</a:t>
            </a:r>
            <a:endParaRPr kumimoji="1"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11025" y="3935621"/>
            <a:ext cx="8474471" cy="2705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ではもんだいです。　　がさきに</a:t>
            </a:r>
            <a:endParaRPr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でます。どのようにかくかかんがえましょう。　</a:t>
            </a:r>
            <a:endParaRPr kumimoji="1" lang="en-US" altLang="ja-JP" sz="4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円/楕円 12"/>
          <p:cNvSpPr/>
          <p:nvPr/>
        </p:nvSpPr>
        <p:spPr>
          <a:xfrm>
            <a:off x="5118552" y="3951303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755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564436" y="220597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①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64436" y="2518085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/>
              <a:t>②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68635" y="464463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③</a:t>
            </a:r>
            <a:endParaRPr kumimoji="1" lang="ja-JP" altLang="en-US" sz="4400" b="1" dirty="0"/>
          </a:p>
        </p:txBody>
      </p:sp>
      <p:sp>
        <p:nvSpPr>
          <p:cNvPr id="13" name="円/楕円 12"/>
          <p:cNvSpPr/>
          <p:nvPr/>
        </p:nvSpPr>
        <p:spPr>
          <a:xfrm>
            <a:off x="3384542" y="119773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4661269" y="1197734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5965551" y="1579431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7150900" y="1197734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84542" y="189820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　け　っ　と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3450331" y="343586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5803743" y="3375124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7150899" y="334742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4773239" y="3694153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357577" y="2456529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　っ　き　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3450331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4773239" y="6026214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5803742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363510" y="4644636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ば　っ　た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19" y="384720"/>
            <a:ext cx="1976330" cy="1956567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4" y="2647188"/>
            <a:ext cx="2307360" cy="209392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84" y="5060134"/>
            <a:ext cx="2195799" cy="14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2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0" grpId="0" animBg="1"/>
      <p:bldP spid="21" grpId="0" animBg="1"/>
      <p:bldP spid="22" grpId="0" animBg="1"/>
      <p:bldP spid="23" grpId="0" animBg="1"/>
      <p:bldP spid="24" grpId="0"/>
      <p:bldP spid="25" grpId="0" animBg="1"/>
      <p:bldP spid="26" grpId="0" animBg="1"/>
      <p:bldP spid="27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575823" y="25137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④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75823" y="2456529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⑤</a:t>
            </a:r>
            <a:endParaRPr kumimoji="1" lang="ja-JP" altLang="en-US" sz="44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75823" y="4575519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⑥</a:t>
            </a:r>
            <a:endParaRPr kumimoji="1" lang="ja-JP" altLang="en-US" sz="4400" b="1" dirty="0"/>
          </a:p>
        </p:txBody>
      </p:sp>
      <p:sp>
        <p:nvSpPr>
          <p:cNvPr id="13" name="円/楕円 12"/>
          <p:cNvSpPr/>
          <p:nvPr/>
        </p:nvSpPr>
        <p:spPr>
          <a:xfrm>
            <a:off x="3384542" y="119773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4773239" y="1568813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5845283" y="1131772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84542" y="189820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　っ　ぱ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3450331" y="343586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4608981" y="3402440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6998502" y="343586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5962068" y="3698725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357577" y="2456529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　ら　っ　く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3450331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4773239" y="6026214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5803742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363510" y="4644636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　っ　き　い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円/楕円 31"/>
          <p:cNvSpPr/>
          <p:nvPr/>
        </p:nvSpPr>
        <p:spPr>
          <a:xfrm>
            <a:off x="7150898" y="5655864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57" y="427169"/>
            <a:ext cx="1954629" cy="172496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3" y="2586508"/>
            <a:ext cx="2209845" cy="185903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29" y="4848066"/>
            <a:ext cx="1654665" cy="165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9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0" grpId="0" animBg="1"/>
      <p:bldP spid="21" grpId="0" animBg="1"/>
      <p:bldP spid="22" grpId="0" animBg="1"/>
      <p:bldP spid="23" grpId="0" animBg="1"/>
      <p:bldP spid="24" grpId="0"/>
      <p:bldP spid="25" grpId="0" animBg="1"/>
      <p:bldP spid="26" grpId="0" animBg="1"/>
      <p:bldP spid="27" grpId="0" animBg="1"/>
      <p:bldP spid="28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739394" y="379136"/>
            <a:ext cx="488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⑦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19528" y="2456529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⑧</a:t>
            </a:r>
            <a:endParaRPr kumimoji="1" lang="ja-JP" altLang="en-US" sz="44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00384" y="4533922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⑨</a:t>
            </a:r>
            <a:endParaRPr kumimoji="1" lang="ja-JP" altLang="en-US" sz="4400" b="1" dirty="0"/>
          </a:p>
        </p:txBody>
      </p:sp>
      <p:sp>
        <p:nvSpPr>
          <p:cNvPr id="13" name="円/楕円 12"/>
          <p:cNvSpPr/>
          <p:nvPr/>
        </p:nvSpPr>
        <p:spPr>
          <a:xfrm>
            <a:off x="3384542" y="119773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4773239" y="1584103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5811785" y="119773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84542" y="189820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　っ　こ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3450331" y="343586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5779494" y="3355949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4773239" y="3694153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357577" y="2456529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べ　っ　ど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5" name="円/楕円 24"/>
          <p:cNvSpPr/>
          <p:nvPr/>
        </p:nvSpPr>
        <p:spPr>
          <a:xfrm>
            <a:off x="3450331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4773239" y="6026214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5803742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363510" y="4644636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　っ　ぱ</a:t>
            </a:r>
            <a:endParaRPr kumimoji="1" lang="ja-JP" altLang="en-US" sz="4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63" y="834515"/>
            <a:ext cx="1724210" cy="1226105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418" y="2613157"/>
            <a:ext cx="2056123" cy="1557513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70" y="4752084"/>
            <a:ext cx="1472589" cy="151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9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0" grpId="0" animBg="1"/>
      <p:bldP spid="21" grpId="0" animBg="1"/>
      <p:bldP spid="23" grpId="0" animBg="1"/>
      <p:bldP spid="24" grpId="0"/>
      <p:bldP spid="25" grpId="0" animBg="1"/>
      <p:bldP spid="26" grpId="0" animBg="1"/>
      <p:bldP spid="27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752971" y="280560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⑩</a:t>
            </a:r>
            <a:endParaRPr kumimoji="1" lang="ja-JP" altLang="en-US" sz="4400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52971" y="2334498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⑪</a:t>
            </a:r>
            <a:endParaRPr kumimoji="1" lang="ja-JP" altLang="en-US" sz="44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52971" y="4504738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/>
              <a:t>⑫</a:t>
            </a:r>
          </a:p>
        </p:txBody>
      </p:sp>
      <p:sp>
        <p:nvSpPr>
          <p:cNvPr id="13" name="円/楕円 12"/>
          <p:cNvSpPr/>
          <p:nvPr/>
        </p:nvSpPr>
        <p:spPr>
          <a:xfrm>
            <a:off x="3384542" y="119773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4773239" y="1568813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5845283" y="1131772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384542" y="189820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せ　っ　け　ん</a:t>
            </a:r>
            <a:endParaRPr kumimoji="1" lang="ja-JP" altLang="en-US" sz="48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3158787" y="3429580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5543504" y="3461815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6776710" y="3453824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4445962" y="3848183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126360" y="2456529"/>
            <a:ext cx="5786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ほ　っ　ち　き　す</a:t>
            </a:r>
          </a:p>
        </p:txBody>
      </p:sp>
      <p:sp>
        <p:nvSpPr>
          <p:cNvPr id="25" name="円/楕円 24"/>
          <p:cNvSpPr/>
          <p:nvPr/>
        </p:nvSpPr>
        <p:spPr>
          <a:xfrm>
            <a:off x="3450331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5962068" y="6028299"/>
            <a:ext cx="520474" cy="4765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4706199" y="5655863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363510" y="4644636"/>
            <a:ext cx="527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atin typeface="HGS教科書体" panose="02020600000000000000" pitchFamily="18" charset="-128"/>
                <a:ea typeface="HGS教科書体" panose="02020600000000000000" pitchFamily="18" charset="-128"/>
              </a:rPr>
              <a:t>す　こ　っ　ぷ</a:t>
            </a:r>
          </a:p>
        </p:txBody>
      </p:sp>
      <p:sp>
        <p:nvSpPr>
          <p:cNvPr id="32" name="円/楕円 31"/>
          <p:cNvSpPr/>
          <p:nvPr/>
        </p:nvSpPr>
        <p:spPr>
          <a:xfrm>
            <a:off x="7062993" y="5641931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7150897" y="1169160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7928221" y="3440132"/>
            <a:ext cx="837127" cy="8628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7" y="361397"/>
            <a:ext cx="1852015" cy="169922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103" y="2791557"/>
            <a:ext cx="1911257" cy="140955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06" y="4582561"/>
            <a:ext cx="1711236" cy="171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0" grpId="0" animBg="1"/>
      <p:bldP spid="21" grpId="0" animBg="1"/>
      <p:bldP spid="22" grpId="0" animBg="1"/>
      <p:bldP spid="23" grpId="0" animBg="1"/>
      <p:bldP spid="24" grpId="0"/>
      <p:bldP spid="25" grpId="0" animBg="1"/>
      <p:bldP spid="26" grpId="0" animBg="1"/>
      <p:bldP spid="27" grpId="0" animBg="1"/>
      <p:bldP spid="28" grpId="0"/>
      <p:bldP spid="32" grpId="0" animBg="1"/>
      <p:bldP spid="36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232</Words>
  <Application>Microsoft Office PowerPoint</Application>
  <PresentationFormat>画面に合わせる (4:3)</PresentationFormat>
  <Paragraphs>78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7" baseType="lpstr">
      <vt:lpstr>HGS教科書体</vt:lpstr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minako kito</dc:creator>
  <cp:lastModifiedBy>吉原　吏輝(T)ictsupport16</cp:lastModifiedBy>
  <cp:revision>31</cp:revision>
  <dcterms:created xsi:type="dcterms:W3CDTF">2014-11-03T02:46:23Z</dcterms:created>
  <dcterms:modified xsi:type="dcterms:W3CDTF">2025-11-20T04:28:50Z</dcterms:modified>
</cp:coreProperties>
</file>